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8" r:id="rId1"/>
  </p:sldMasterIdLst>
  <p:notesMasterIdLst>
    <p:notesMasterId r:id="rId8"/>
  </p:notesMasterIdLst>
  <p:sldIdLst>
    <p:sldId id="256" r:id="rId2"/>
    <p:sldId id="270" r:id="rId3"/>
    <p:sldId id="271" r:id="rId4"/>
    <p:sldId id="272" r:id="rId5"/>
    <p:sldId id="269" r:id="rId6"/>
    <p:sldId id="273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unito" panose="02000503000000000000" pitchFamily="2" charset="77"/>
      <p:regular r:id="rId13"/>
      <p:bold r:id="rId14"/>
    </p:embeddedFont>
    <p:embeddedFont>
      <p:font typeface="Nunito Sans" pitchFamily="2" charset="77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</p:embeddedFont>
    <p:embeddedFont>
      <p:font typeface="Rubik" pitchFamily="2" charset="-79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3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24D95-1DBE-471C-9A97-B084FEC91484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28466-850B-4A98-993A-37A993182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6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71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2036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0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4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7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6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3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8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9B6C-7D7A-4386-A1E6-C5F8AA84C14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1F340-204F-4D73-92C3-8AED99C1D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tif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7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9B050-97B9-44AB-8D0A-320D64AA4C03}"/>
              </a:ext>
            </a:extLst>
          </p:cNvPr>
          <p:cNvSpPr txBox="1"/>
          <p:nvPr/>
        </p:nvSpPr>
        <p:spPr>
          <a:xfrm>
            <a:off x="1211807" y="961465"/>
            <a:ext cx="626667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solidFill>
                  <a:schemeClr val="accent6">
                    <a:alpha val="20000"/>
                  </a:schemeClr>
                </a:solidFill>
                <a:latin typeface="+mj-lt"/>
                <a:ea typeface="+mj-ea"/>
                <a:cs typeface="+mj-cs"/>
              </a:rPr>
              <a:t>UXD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DEDE1-5C84-43C9-8027-A4A59726B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611"/>
            <a:ext cx="12192000" cy="6011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EC00E-BF14-42F4-A3EA-56C3EA07E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499647"/>
            <a:ext cx="9448800" cy="1825096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accent6"/>
                </a:solidFill>
              </a:rPr>
              <a:t>UX Checklist Infographics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CD6F-664E-49BB-8778-6D2C70E8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059341"/>
            <a:ext cx="9448800" cy="1183089"/>
          </a:xfrm>
        </p:spPr>
        <p:txBody>
          <a:bodyPr>
            <a:normAutofit/>
          </a:bodyPr>
          <a:lstStyle/>
          <a:p>
            <a:endParaRPr lang="en-US" sz="1100" dirty="0">
              <a:solidFill>
                <a:srgbClr val="000000"/>
              </a:solidFill>
              <a:latin typeface="Rubik" panose="00000500000000000000" pitchFamily="2" charset="-79"/>
            </a:endParaRPr>
          </a:p>
          <a:p>
            <a:r>
              <a:rPr lang="en-US" sz="1200" dirty="0">
                <a:solidFill>
                  <a:srgbClr val="7B8A92"/>
                </a:solidFill>
                <a:latin typeface="Nunito Sans" panose="00000500000000000000" pitchFamily="2" charset="0"/>
              </a:rPr>
              <a:t>Mike Martel </a:t>
            </a:r>
          </a:p>
          <a:p>
            <a:r>
              <a:rPr lang="en-US" sz="1200" dirty="0">
                <a:solidFill>
                  <a:srgbClr val="7B8A92"/>
                </a:solidFill>
                <a:latin typeface="Nunito Sans" panose="00000500000000000000" pitchFamily="2" charset="0"/>
              </a:rPr>
              <a:t>2019-06-13 </a:t>
            </a:r>
          </a:p>
          <a:p>
            <a:r>
              <a:rPr lang="nb-NO" sz="1200" u="sng" dirty="0">
                <a:solidFill>
                  <a:srgbClr val="4F5CD5"/>
                </a:solidFill>
                <a:latin typeface="Nunito Sans" panose="00000500000000000000" pitchFamily="2" charset="0"/>
              </a:rPr>
              <a:t>[4665] Create infographics for UX Checklist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7FD1F-787E-4DF3-90FB-52AE2867F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9" y="224562"/>
            <a:ext cx="1972217" cy="24567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138E9CA-EBC5-4050-8236-627769F63531}"/>
              </a:ext>
            </a:extLst>
          </p:cNvPr>
          <p:cNvSpPr txBox="1">
            <a:spLocks/>
          </p:cNvSpPr>
          <p:nvPr/>
        </p:nvSpPr>
        <p:spPr>
          <a:xfrm>
            <a:off x="1371600" y="4242430"/>
            <a:ext cx="9448800" cy="118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" dirty="0">
              <a:solidFill>
                <a:srgbClr val="000000"/>
              </a:solidFill>
              <a:latin typeface="Rubik" panose="00000500000000000000" pitchFamily="2" charset="-79"/>
            </a:endParaRPr>
          </a:p>
          <a:p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Digital Collaboration Division, Chief Information Officer Branch</a:t>
            </a:r>
          </a:p>
          <a:p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Treasury Board of Canada Secretariat / Government of Canada</a:t>
            </a:r>
          </a:p>
          <a:p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Division de la collaboration </a:t>
            </a:r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numérique</a:t>
            </a:r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, Direction du </a:t>
            </a:r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dirigeant</a:t>
            </a:r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 principal de </a:t>
            </a:r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l’information</a:t>
            </a:r>
            <a:endParaRPr lang="en-US" sz="800" dirty="0">
              <a:solidFill>
                <a:srgbClr val="7B8A92"/>
              </a:solidFill>
              <a:latin typeface="Nunito Sans" panose="00000500000000000000" pitchFamily="2" charset="0"/>
            </a:endParaRPr>
          </a:p>
          <a:p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Secrétariat</a:t>
            </a:r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 du Conseil du </a:t>
            </a:r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Trésor</a:t>
            </a:r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 du Canada / </a:t>
            </a:r>
            <a:r>
              <a:rPr lang="en-US" sz="800" dirty="0" err="1">
                <a:solidFill>
                  <a:srgbClr val="7B8A92"/>
                </a:solidFill>
                <a:latin typeface="Nunito Sans" panose="00000500000000000000" pitchFamily="2" charset="0"/>
              </a:rPr>
              <a:t>Gouvernement</a:t>
            </a:r>
            <a:r>
              <a:rPr lang="en-US" sz="800" dirty="0">
                <a:solidFill>
                  <a:srgbClr val="7B8A92"/>
                </a:solidFill>
                <a:latin typeface="Nunito Sans" panose="00000500000000000000" pitchFamily="2" charset="0"/>
              </a:rPr>
              <a:t> du Canada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1767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9519F-EF9E-44DD-B2D3-EF3C75303CCD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68F01-BD58-44CC-A348-BC5886BC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0923"/>
            <a:ext cx="6873240" cy="573847"/>
          </a:xfrm>
        </p:spPr>
        <p:txBody>
          <a:bodyPr anchor="t"/>
          <a:lstStyle/>
          <a:p>
            <a:r>
              <a:rPr lang="en-US" cap="none" dirty="0">
                <a:solidFill>
                  <a:schemeClr val="accent4"/>
                </a:solidFill>
              </a:rPr>
              <a:t>UX Checklist – infographic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E0E4EFB-5028-4398-9514-400AE94B2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2484"/>
            <a:ext cx="10585174" cy="52568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 early requirement of the UX checklist was that the checklist could be used as a guide to help piece together a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main infographic could be created that covers all the tasks or steps the team agreed upon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F050308-CBF1-2448-A82C-34D608950A7E}"/>
              </a:ext>
            </a:extLst>
          </p:cNvPr>
          <p:cNvSpPr txBox="1">
            <a:spLocks/>
          </p:cNvSpPr>
          <p:nvPr/>
        </p:nvSpPr>
        <p:spPr>
          <a:xfrm>
            <a:off x="921026" y="2525498"/>
            <a:ext cx="7394714" cy="525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CA" sz="800" b="1" kern="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Examining</a:t>
            </a:r>
            <a:endParaRPr lang="en-CA" sz="800" b="1" kern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Define problem statement for application / feature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(5 points)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Product Owner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Management, Project Team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Approval: Product Owner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Project Scope Document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Competitive analysis or literature review including exploring open source options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Project Team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Competitive analysis report OR Evaluation of possible open-source solution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Define business requirements, technical requirements, dependencies and project scope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(24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Product Owner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Project Team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Business Requirements, Technical Requirements, How it will fit into the ecosystem of the OADW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Develop project plan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(20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Product Roadmap, Research plan, Time to Market, Epic in </a:t>
            </a:r>
            <a:r>
              <a:rPr lang="en-CA" sz="800" dirty="0" err="1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Zube</a:t>
            </a: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 with related tasks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Conduct initial user research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(20 points)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Activities:  user interviews, journey mapping sessions, online surveys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Analysis and report on user research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(40 points)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personas, journey maps, experience map, user interview report, thematic mind map, qualitative data from help desk, quantitative data from current platforms,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Define user requirements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(5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Product Owner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User requirements (included in Project Scope document)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CA" sz="800" b="1" kern="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Drafting</a:t>
            </a:r>
            <a:endParaRPr lang="en-CA" sz="800" b="1" kern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Develop user stories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Design, reps from all teams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 user stories, red routes, use cases, user scenarios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Create user task flows 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(20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 Content, Research,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task flows, user flows,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Information architecture / content design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(13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 Design, Development and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site map,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Development: can start back-end schema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User research on content design and IA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(13 points each)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</a:t>
            </a:r>
            <a:r>
              <a:rPr lang="en-CA" sz="800" dirty="0" err="1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Treejack</a:t>
            </a: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 testing, card sort testing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Analysis on IA research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 and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research report with summary of findings and recommendations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b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</a:b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Blueprinting</a:t>
            </a:r>
            <a:b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</a:b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Content / application layout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Content,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low-fidelity wireframes (paper, whiteboard or Illustrator), basic draft copy, identifying placement of text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Development: can start front-end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Create </a:t>
            </a:r>
            <a:r>
              <a:rPr lang="en-CA" sz="800" dirty="0" err="1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wireflows</a:t>
            </a: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 (optional)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Match task flows with low fidelity wireframes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User interface design (v1)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Content,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low-mid fidelity wireframe (XD, Illustrator),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User interface design with changes based on first iteration. (v2)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(13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Content,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mid-high fidelity wireframe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User research on interface design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first click test, task-analysis test, A/B test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Analysis on interface design research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A/B, first-click or task-analysis report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User interface design with changes based on user research and clickable interactions. (v3)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(13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high fidelity wireframe with clickable interactions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CA" sz="800" b="1" kern="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Building</a:t>
            </a:r>
            <a:endParaRPr lang="en-CA" sz="800" b="1" kern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Write and translate copy for first coded prototype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(13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Word document with translated copy, provided to front-end developers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Add dummy content to developed prototype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Content or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 Involved: Design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dummy content to populate alpha version of app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Provide MVP deliverable (coded prototype) (</a:t>
            </a:r>
            <a:r>
              <a:rPr lang="en-CA" sz="800" dirty="0" err="1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Devs</a:t>
            </a: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 to evaluate effort required)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CA" sz="800" b="1" kern="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Validation and Revisiting</a:t>
            </a:r>
            <a:endParaRPr lang="en-CA" sz="800" b="1" kern="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Quality assurance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(8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QA Specialist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Development, Content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QA report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Usability and accessibility testing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(points vary 40+)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accessibility review, task-analysis test, first-click test, usability test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Analyze usability testing </a:t>
            </a:r>
            <a:r>
              <a:rPr lang="en-CA" sz="800" b="1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(20 points)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Research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Design, Development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Artifacts: research report(s) with summary of findings and recommendations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Next Steps: Identify new features and improvements for future iterations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“What are we working on next?”. Defining new problem statements (start process over) This can be identified using information from previous steps. 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Lead: product owner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Contributors: Project team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●"/>
            </a:pPr>
            <a:r>
              <a:rPr lang="en-CA" sz="800" dirty="0">
                <a:latin typeface="Nunito" panose="02000503000000000000" pitchFamily="2" charset="77"/>
                <a:ea typeface="Nunito" panose="02000503000000000000" pitchFamily="2" charset="77"/>
                <a:cs typeface="Nunito" panose="02000503000000000000" pitchFamily="2" charset="77"/>
              </a:rPr>
              <a:t>Artifact: new problem statement</a:t>
            </a:r>
            <a:endParaRPr lang="en-CA" sz="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23827-480D-2645-B6D2-9E533D1D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43" y="3152052"/>
            <a:ext cx="5469924" cy="2860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Arrow: Slight curve">
            <a:extLst>
              <a:ext uri="{FF2B5EF4-FFF2-40B4-BE49-F238E27FC236}">
                <a16:creationId xmlns:a16="http://schemas.microsoft.com/office/drawing/2014/main" id="{CCD2D0C0-519C-B64D-BAA4-E1A94607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1584" y="3429000"/>
            <a:ext cx="1583948" cy="1583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42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0E5A0-BC0F-CB4F-8125-27AD20DC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9767">
            <a:off x="7155721" y="2167613"/>
            <a:ext cx="1823642" cy="2522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29519F-EF9E-44DD-B2D3-EF3C75303CCD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68F01-BD58-44CC-A348-BC5886BC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90923"/>
            <a:ext cx="9839131" cy="573847"/>
          </a:xfrm>
        </p:spPr>
        <p:txBody>
          <a:bodyPr anchor="t"/>
          <a:lstStyle/>
          <a:p>
            <a:r>
              <a:rPr lang="en-US" cap="none" dirty="0">
                <a:solidFill>
                  <a:schemeClr val="accent4"/>
                </a:solidFill>
              </a:rPr>
              <a:t>UX Checklist – complimentary game cards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E0E4EFB-5028-4398-9514-400AE94B2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82484"/>
            <a:ext cx="10585174" cy="52568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complimentary series of info graphic cards could be created to facilitate the scoping of UX work required to piece together a particular solution similar to how cards are played in sprint poker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23827-480D-2645-B6D2-9E533D1D0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7" y="2307784"/>
            <a:ext cx="5469924" cy="2860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Arrow: Slight curve">
            <a:extLst>
              <a:ext uri="{FF2B5EF4-FFF2-40B4-BE49-F238E27FC236}">
                <a16:creationId xmlns:a16="http://schemas.microsoft.com/office/drawing/2014/main" id="{CCD2D0C0-519C-B64D-BAA4-E1A94607C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4942" y="3317790"/>
            <a:ext cx="1583948" cy="1583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64569E-A15D-A348-9952-A95C9C82D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939">
            <a:off x="9378778" y="2447694"/>
            <a:ext cx="1797666" cy="250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5FEA4-1747-2B40-840E-643DCD8A6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587" y="2687300"/>
            <a:ext cx="1823642" cy="2647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5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0E5A0-BC0F-CB4F-8125-27AD20DC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99767">
            <a:off x="7155721" y="2167613"/>
            <a:ext cx="1823642" cy="2522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29519F-EF9E-44DD-B2D3-EF3C75303CCD}"/>
              </a:ext>
            </a:extLst>
          </p:cNvPr>
          <p:cNvSpPr/>
          <p:nvPr/>
        </p:nvSpPr>
        <p:spPr>
          <a:xfrm>
            <a:off x="0" y="6205"/>
            <a:ext cx="12192000" cy="23326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68F01-BD58-44CC-A348-BC5886BC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90923"/>
            <a:ext cx="9839131" cy="573847"/>
          </a:xfrm>
        </p:spPr>
        <p:txBody>
          <a:bodyPr anchor="t">
            <a:normAutofit fontScale="90000"/>
          </a:bodyPr>
          <a:lstStyle/>
          <a:p>
            <a:r>
              <a:rPr lang="en-US" cap="none" dirty="0">
                <a:solidFill>
                  <a:schemeClr val="accent4"/>
                </a:solidFill>
              </a:rPr>
              <a:t>UX Checklist </a:t>
            </a:r>
            <a:br>
              <a:rPr lang="en-US" cap="none" dirty="0">
                <a:solidFill>
                  <a:schemeClr val="accent4"/>
                </a:solidFill>
              </a:rPr>
            </a:br>
            <a:r>
              <a:rPr lang="en-US" cap="none" dirty="0">
                <a:solidFill>
                  <a:schemeClr val="accent4"/>
                </a:solidFill>
              </a:rPr>
              <a:t>Infographic wireframe &amp; </a:t>
            </a:r>
            <a:br>
              <a:rPr lang="en-US" cap="none" dirty="0">
                <a:solidFill>
                  <a:schemeClr val="accent4"/>
                </a:solidFill>
              </a:rPr>
            </a:br>
            <a:r>
              <a:rPr lang="en-US" cap="none" dirty="0">
                <a:solidFill>
                  <a:schemeClr val="accent4"/>
                </a:solidFill>
              </a:rPr>
              <a:t>game cards</a:t>
            </a:r>
          </a:p>
        </p:txBody>
      </p:sp>
      <p:pic>
        <p:nvPicPr>
          <p:cNvPr id="11" name="Graphic 10" descr="Arrow: Slight curve">
            <a:extLst>
              <a:ext uri="{FF2B5EF4-FFF2-40B4-BE49-F238E27FC236}">
                <a16:creationId xmlns:a16="http://schemas.microsoft.com/office/drawing/2014/main" id="{CCD2D0C0-519C-B64D-BAA4-E1A94607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38544" y="5139397"/>
            <a:ext cx="1654889" cy="1583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64569E-A15D-A348-9952-A95C9C82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939">
            <a:off x="9378778" y="2447694"/>
            <a:ext cx="1797666" cy="2504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5FEA4-1747-2B40-840E-643DCD8A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587" y="2687300"/>
            <a:ext cx="1823642" cy="2647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ABDB71-1FA1-9B49-8380-D0D3AA514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16" y="272053"/>
            <a:ext cx="4917685" cy="9259369"/>
          </a:xfrm>
          <a:prstGeom prst="rect">
            <a:avLst/>
          </a:prstGeom>
          <a:effectLst>
            <a:outerShdw blurRad="1651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26E390-44A3-9F48-8613-1D895B30E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62" y="1846454"/>
            <a:ext cx="2425700" cy="3505200"/>
          </a:xfrm>
          <a:prstGeom prst="rect">
            <a:avLst/>
          </a:prstGeom>
          <a:effectLst>
            <a:outerShdw blurRad="203200" dist="114300" dir="318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73798-4B78-AC4B-B35B-6A1CDA8DF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8" y="2470130"/>
            <a:ext cx="2692400" cy="3594100"/>
          </a:xfrm>
          <a:prstGeom prst="rect">
            <a:avLst/>
          </a:prstGeom>
          <a:effectLst>
            <a:outerShdw blurRad="203200" dist="114300" dir="318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79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BECCD0-03CB-4D74-B5A5-F269244C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321418"/>
            <a:ext cx="12192000" cy="326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6D25D-47CE-4C21-B385-00B30CA8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560586"/>
            <a:ext cx="10151533" cy="2604495"/>
          </a:xfrm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accent6"/>
                </a:solidFill>
              </a:rPr>
              <a:t>Discussion: </a:t>
            </a:r>
            <a:br>
              <a:rPr lang="en-US" sz="4000" cap="none" dirty="0">
                <a:solidFill>
                  <a:schemeClr val="accent6"/>
                </a:solidFill>
              </a:rPr>
            </a:br>
            <a:r>
              <a:rPr lang="en-US" cap="none" dirty="0">
                <a:solidFill>
                  <a:schemeClr val="accent6"/>
                </a:solidFill>
              </a:rPr>
              <a:t>send me additional requirements/ideas via message</a:t>
            </a:r>
            <a:endParaRPr lang="en-US" sz="4000" cap="none" dirty="0">
              <a:solidFill>
                <a:schemeClr val="accent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10525F-9D8E-47A0-B9B7-C7289274A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50" y="6305823"/>
            <a:ext cx="1483208" cy="3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BECCD0-03CB-4D74-B5A5-F269244C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321418"/>
            <a:ext cx="12192000" cy="3268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6D25D-47CE-4C21-B385-00B30CA8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560586"/>
            <a:ext cx="10151533" cy="2604495"/>
          </a:xfrm>
        </p:spPr>
        <p:txBody>
          <a:bodyPr>
            <a:normAutofit/>
          </a:bodyPr>
          <a:lstStyle/>
          <a:p>
            <a:r>
              <a:rPr lang="en-US" sz="5400" cap="none" dirty="0">
                <a:solidFill>
                  <a:schemeClr val="accent6"/>
                </a:solidFill>
              </a:rPr>
              <a:t>Thank you/Merci 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10525F-9D8E-47A0-B9B7-C7289274A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50" y="6305823"/>
            <a:ext cx="1483208" cy="3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00617"/>
      </p:ext>
    </p:extLst>
  </p:cSld>
  <p:clrMapOvr>
    <a:masterClrMapping/>
  </p:clrMapOvr>
</p:sld>
</file>

<file path=ppt/theme/theme1.xml><?xml version="1.0" encoding="utf-8"?>
<a:theme xmlns:a="http://schemas.openxmlformats.org/drawingml/2006/main" name="Aurora">
  <a:themeElements>
    <a:clrScheme name="Aurora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00A3D"/>
      </a:accent1>
      <a:accent2>
        <a:srgbClr val="467B8D"/>
      </a:accent2>
      <a:accent3>
        <a:srgbClr val="5DC1BE"/>
      </a:accent3>
      <a:accent4>
        <a:srgbClr val="55C0A3"/>
      </a:accent4>
      <a:accent5>
        <a:srgbClr val="ADE18D"/>
      </a:accent5>
      <a:accent6>
        <a:srgbClr val="127CA4"/>
      </a:accent6>
      <a:hlink>
        <a:srgbClr val="5DC1BE"/>
      </a:hlink>
      <a:folHlink>
        <a:srgbClr val="8D65EA"/>
      </a:folHlink>
    </a:clrScheme>
    <a:fontScheme name="Aurora">
      <a:majorFont>
        <a:latin typeface="Rubik"/>
        <a:ea typeface=""/>
        <a:cs typeface=""/>
      </a:majorFont>
      <a:minorFont>
        <a:latin typeface="Nunito Sans"/>
        <a:ea typeface=""/>
        <a:cs typeface="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ora" id="{C84CBFA0-87F8-4A54-AA00-B9097929E1B4}" vid="{0FA2CF85-05E2-4FB0-BC1F-6B61AB495D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Aurora</Template>
  <TotalTime>964</TotalTime>
  <Words>509</Words>
  <Application>Microsoft Macintosh PowerPoint</Application>
  <PresentationFormat>Widescreen</PresentationFormat>
  <Paragraphs>125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Nunito Sans</vt:lpstr>
      <vt:lpstr>Nunito</vt:lpstr>
      <vt:lpstr>Roboto</vt:lpstr>
      <vt:lpstr>Calibri</vt:lpstr>
      <vt:lpstr>Rubik</vt:lpstr>
      <vt:lpstr>Arial</vt:lpstr>
      <vt:lpstr>Aurora</vt:lpstr>
      <vt:lpstr>UX Checklist Infographics</vt:lpstr>
      <vt:lpstr>UX Checklist – infographic</vt:lpstr>
      <vt:lpstr>UX Checklist – complimentary game cards </vt:lpstr>
      <vt:lpstr>UX Checklist  Infographic wireframe &amp;  game cards</vt:lpstr>
      <vt:lpstr>Discussion:  send me additional requirements/ideas via message</vt:lpstr>
      <vt:lpstr>Thank you/Merci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Sierra Duffey</dc:creator>
  <cp:lastModifiedBy>Microsoft Office User</cp:lastModifiedBy>
  <cp:revision>65</cp:revision>
  <dcterms:created xsi:type="dcterms:W3CDTF">2018-09-24T14:15:05Z</dcterms:created>
  <dcterms:modified xsi:type="dcterms:W3CDTF">2019-06-13T17:30:26Z</dcterms:modified>
</cp:coreProperties>
</file>